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5" r:id="rId8"/>
    <p:sldId id="267" r:id="rId9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58FF-4773-4B08-B228-EC2425C5604E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EDF3-1021-40BE-87FB-EDA2E8AA0E8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777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58FF-4773-4B08-B228-EC2425C5604E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EDF3-1021-40BE-87FB-EDA2E8AA0E8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2360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58FF-4773-4B08-B228-EC2425C5604E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EDF3-1021-40BE-87FB-EDA2E8AA0E8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6836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58FF-4773-4B08-B228-EC2425C5604E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EDF3-1021-40BE-87FB-EDA2E8AA0E8C}" type="slidenum">
              <a:rPr lang="ar-IQ" smtClean="0"/>
              <a:t>‹#›</a:t>
            </a:fld>
            <a:endParaRPr lang="ar-IQ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7029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58FF-4773-4B08-B228-EC2425C5604E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EDF3-1021-40BE-87FB-EDA2E8AA0E8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87729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58FF-4773-4B08-B228-EC2425C5604E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EDF3-1021-40BE-87FB-EDA2E8AA0E8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23366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58FF-4773-4B08-B228-EC2425C5604E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EDF3-1021-40BE-87FB-EDA2E8AA0E8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7142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58FF-4773-4B08-B228-EC2425C5604E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EDF3-1021-40BE-87FB-EDA2E8AA0E8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43727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58FF-4773-4B08-B228-EC2425C5604E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EDF3-1021-40BE-87FB-EDA2E8AA0E8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688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58FF-4773-4B08-B228-EC2425C5604E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EDF3-1021-40BE-87FB-EDA2E8AA0E8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4400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58FF-4773-4B08-B228-EC2425C5604E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EDF3-1021-40BE-87FB-EDA2E8AA0E8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0316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58FF-4773-4B08-B228-EC2425C5604E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EDF3-1021-40BE-87FB-EDA2E8AA0E8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5657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58FF-4773-4B08-B228-EC2425C5604E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EDF3-1021-40BE-87FB-EDA2E8AA0E8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3756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58FF-4773-4B08-B228-EC2425C5604E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EDF3-1021-40BE-87FB-EDA2E8AA0E8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2561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58FF-4773-4B08-B228-EC2425C5604E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EDF3-1021-40BE-87FB-EDA2E8AA0E8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0591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58FF-4773-4B08-B228-EC2425C5604E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EDF3-1021-40BE-87FB-EDA2E8AA0E8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1059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58FF-4773-4B08-B228-EC2425C5604E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EDF3-1021-40BE-87FB-EDA2E8AA0E8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7853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07A58FF-4773-4B08-B228-EC2425C5604E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9EDF3-1021-40BE-87FB-EDA2E8AA0E8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23972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910" y="697174"/>
            <a:ext cx="8825658" cy="722194"/>
          </a:xfrm>
        </p:spPr>
        <p:txBody>
          <a:bodyPr/>
          <a:lstStyle/>
          <a:p>
            <a:r>
              <a:rPr lang="ar-IQ" dirty="0" smtClean="0"/>
              <a:t>مبادئ وقاية عملي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1937982"/>
            <a:ext cx="8825658" cy="3700818"/>
          </a:xfrm>
        </p:spPr>
        <p:txBody>
          <a:bodyPr/>
          <a:lstStyle/>
          <a:p>
            <a:r>
              <a:rPr lang="ar-IQ" dirty="0" smtClean="0"/>
              <a:t>المحاضرة السابعة</a:t>
            </a:r>
          </a:p>
          <a:p>
            <a:r>
              <a:rPr lang="ar-IQ" b="1" dirty="0"/>
              <a:t>بعض الآفات الشائعة و طرق مكافحتها</a:t>
            </a:r>
            <a:endParaRPr lang="en-US" dirty="0"/>
          </a:p>
          <a:p>
            <a:r>
              <a:rPr lang="ar-IQ" b="1" dirty="0"/>
              <a:t>اللفحة المبكرة على الطماطة </a:t>
            </a:r>
            <a:r>
              <a:rPr lang="en-US" b="1" dirty="0"/>
              <a:t>Early Blight of Tomato</a:t>
            </a:r>
            <a:endParaRPr lang="en-US" dirty="0"/>
          </a:p>
          <a:p>
            <a:r>
              <a:rPr lang="ar-IQ" b="1" dirty="0"/>
              <a:t>الأعراض : </a:t>
            </a:r>
            <a:r>
              <a:rPr lang="ar-IQ" dirty="0"/>
              <a:t>تظهر على الأوراق</a:t>
            </a:r>
            <a:r>
              <a:rPr lang="ar-IQ" b="1" dirty="0"/>
              <a:t> </a:t>
            </a:r>
            <a:r>
              <a:rPr lang="ar-IQ" dirty="0"/>
              <a:t>بقع مستديرة صغيرة دائرية محاطة بهالة صفراء في الغالب تتسع هذه البقع و يلاحظ فيها حلقات متحدة المركز, أما على الساق تظهر بقع متطاولة منخفضة تكثر في مناطق إتصال الأفرع بالساق فتؤدي الى تكسر الأفرع خاصة إذا كانت محملة بالثمار و أيضا" تلاحظ الحلقات المتحدة المركز داخل هذه البقع, أما على الثمار فتظهر الأعراض على الثمار الخضراء و الناضجة و عادة تظهر في مناطق إتصال الثمرة بالسويق و ذلك لتجمع الرطوبة في هذه المنطقة و يلاحظ أيضا" حلقات متحدة المركز .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5608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86604"/>
            <a:ext cx="8946541" cy="5961796"/>
          </a:xfrm>
        </p:spPr>
        <p:txBody>
          <a:bodyPr/>
          <a:lstStyle/>
          <a:p>
            <a:r>
              <a:rPr lang="ar-IQ" dirty="0"/>
              <a:t>المسبب : الفطر </a:t>
            </a:r>
            <a:endParaRPr lang="en-US" dirty="0" smtClean="0"/>
          </a:p>
          <a:p>
            <a:pPr marL="0" indent="0">
              <a:buNone/>
            </a:pPr>
            <a:r>
              <a:rPr lang="en-US" i="1" dirty="0" err="1" smtClean="0"/>
              <a:t>Alternaria</a:t>
            </a:r>
            <a:r>
              <a:rPr lang="en-US" dirty="0" smtClean="0"/>
              <a:t> </a:t>
            </a:r>
            <a:r>
              <a:rPr lang="en-US" i="1" dirty="0" err="1"/>
              <a:t>solani</a:t>
            </a:r>
            <a:endParaRPr lang="en-US" dirty="0"/>
          </a:p>
          <a:p>
            <a:r>
              <a:rPr lang="ar-IQ" b="1" dirty="0"/>
              <a:t>المكافحة :</a:t>
            </a:r>
            <a:endParaRPr lang="en-US" dirty="0"/>
          </a:p>
          <a:p>
            <a:pPr lvl="0"/>
            <a:r>
              <a:rPr lang="ar-IQ" dirty="0"/>
              <a:t>استخدام مبيد الداكونيل (</a:t>
            </a:r>
            <a:r>
              <a:rPr lang="en-US" dirty="0"/>
              <a:t>Bravo</a:t>
            </a:r>
            <a:r>
              <a:rPr lang="ar-IQ" dirty="0"/>
              <a:t>) بمقدار 1.5 غم/لتر .</a:t>
            </a:r>
            <a:endParaRPr lang="en-US" dirty="0"/>
          </a:p>
          <a:p>
            <a:pPr lvl="0"/>
            <a:r>
              <a:rPr lang="ar-IQ" dirty="0"/>
              <a:t>استخدام مبيد سكور بمقدار (1-2) غم/لتر .</a:t>
            </a:r>
            <a:endParaRPr lang="en-US" dirty="0"/>
          </a:p>
          <a:p>
            <a:pPr lvl="0"/>
            <a:r>
              <a:rPr lang="ar-IQ" dirty="0"/>
              <a:t>استخدام مبيد الدايثين م-45 بمقدار 2.5 غم/لتر .</a:t>
            </a:r>
          </a:p>
          <a:p>
            <a:endParaRPr lang="ar-IQ" dirty="0"/>
          </a:p>
        </p:txBody>
      </p:sp>
      <p:pic>
        <p:nvPicPr>
          <p:cNvPr id="4" name="صورة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5" y="1037230"/>
            <a:ext cx="4708479" cy="565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21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423082"/>
            <a:ext cx="8946541" cy="5825318"/>
          </a:xfrm>
        </p:spPr>
        <p:txBody>
          <a:bodyPr/>
          <a:lstStyle/>
          <a:p>
            <a:pPr lvl="0"/>
            <a:endParaRPr lang="ar-IQ" dirty="0" smtClean="0"/>
          </a:p>
          <a:p>
            <a:pPr algn="ctr"/>
            <a:r>
              <a:rPr lang="ar-IQ" b="1" dirty="0"/>
              <a:t>الذبول الفيوزرمي على الطماطة </a:t>
            </a:r>
            <a:r>
              <a:rPr lang="en-US" b="1" dirty="0" err="1"/>
              <a:t>Fusarium</a:t>
            </a:r>
            <a:r>
              <a:rPr lang="en-US" b="1" dirty="0"/>
              <a:t> Wilt of Tomato</a:t>
            </a:r>
            <a:endParaRPr lang="en-US" dirty="0"/>
          </a:p>
          <a:p>
            <a:r>
              <a:rPr lang="ar-IQ" b="1" dirty="0"/>
              <a:t>الأعراض : </a:t>
            </a:r>
            <a:r>
              <a:rPr lang="ar-IQ" dirty="0"/>
              <a:t>يصيب المرض النبات في جميع مراحل نموه , إذ يلاحظ أعراض الذبول على النباتات البالغة أو الكبيرة و تبدأ بإصفرار الوريقات الخارجية أو الأوراق السفلى و تتدلى ثم تبدأ بالذبول و الموت . و يسبب وجود الفطر في الجذر و الساق إنسداد الأوعية الناقلة الامر الذي يمنع انتقال المواد الأولية و الماء إلى قمة النبات و الأوراق , و عند عمل مقطع طولي في ساق نبات مصاب يلاحظ تلون الأوعية الناقلة بلون بني داكن </a:t>
            </a:r>
            <a:r>
              <a:rPr lang="ar-IQ" dirty="0" smtClean="0"/>
              <a:t>.</a:t>
            </a:r>
          </a:p>
          <a:p>
            <a:r>
              <a:rPr lang="ar-IQ" dirty="0"/>
              <a:t>المسبب : الفطر </a:t>
            </a:r>
            <a:r>
              <a:rPr lang="en-US" i="1" dirty="0" err="1"/>
              <a:t>Fusarium</a:t>
            </a:r>
            <a:r>
              <a:rPr lang="en-US" i="1" dirty="0"/>
              <a:t> </a:t>
            </a:r>
            <a:r>
              <a:rPr lang="en-US" i="1" dirty="0" err="1"/>
              <a:t>oxysporum</a:t>
            </a:r>
            <a:r>
              <a:rPr lang="en-US" dirty="0"/>
              <a:t> </a:t>
            </a:r>
            <a:r>
              <a:rPr lang="en-US" dirty="0" err="1"/>
              <a:t>f.sp</a:t>
            </a:r>
            <a:r>
              <a:rPr lang="en-US" dirty="0"/>
              <a:t> </a:t>
            </a:r>
            <a:r>
              <a:rPr lang="en-US" i="1" dirty="0" err="1"/>
              <a:t>lycopersici</a:t>
            </a:r>
            <a:endParaRPr lang="en-US" dirty="0"/>
          </a:p>
          <a:p>
            <a:endParaRPr lang="en-US" dirty="0"/>
          </a:p>
          <a:p>
            <a:pPr lvl="0"/>
            <a:endParaRPr lang="en-US" dirty="0"/>
          </a:p>
          <a:p>
            <a:endParaRPr lang="ar-IQ" dirty="0"/>
          </a:p>
        </p:txBody>
      </p:sp>
      <p:pic>
        <p:nvPicPr>
          <p:cNvPr id="4" name="صورة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57" y="3603008"/>
            <a:ext cx="9348717" cy="305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43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13900"/>
            <a:ext cx="8946541" cy="5934500"/>
          </a:xfrm>
        </p:spPr>
        <p:txBody>
          <a:bodyPr/>
          <a:lstStyle/>
          <a:p>
            <a:r>
              <a:rPr lang="ar-IQ" b="1" dirty="0"/>
              <a:t>المكافحة :</a:t>
            </a:r>
            <a:endParaRPr lang="en-US" dirty="0"/>
          </a:p>
          <a:p>
            <a:pPr lvl="0"/>
            <a:r>
              <a:rPr lang="ar-IQ" dirty="0"/>
              <a:t>زراعة أصناف مقاومة من الطماطة .</a:t>
            </a:r>
            <a:endParaRPr lang="en-US" dirty="0"/>
          </a:p>
          <a:p>
            <a:pPr lvl="0"/>
            <a:r>
              <a:rPr lang="ar-IQ" dirty="0"/>
              <a:t>التأكد من مصدر الشتلات و عدم زراعة الشتلات المأخوذة من مناطق ملوثة .</a:t>
            </a:r>
            <a:endParaRPr lang="en-US" dirty="0"/>
          </a:p>
          <a:p>
            <a:pPr lvl="0"/>
            <a:r>
              <a:rPr lang="ar-IQ" dirty="0"/>
              <a:t>تعقيم الأسمدة العضوية أو تربة المشاتل بالبسترة الشمسية .</a:t>
            </a:r>
            <a:endParaRPr lang="en-US" dirty="0"/>
          </a:p>
          <a:p>
            <a:pPr lvl="0"/>
            <a:r>
              <a:rPr lang="ar-IQ" dirty="0"/>
              <a:t>استخدام المبيدات الجهازية مثل مبيد البنليت و تشازول .</a:t>
            </a:r>
            <a:endParaRPr lang="en-US" dirty="0"/>
          </a:p>
          <a:p>
            <a:pPr lvl="0"/>
            <a:r>
              <a:rPr lang="ar-IQ" dirty="0"/>
              <a:t>التبكير في الزراعة .</a:t>
            </a:r>
            <a:endParaRPr lang="en-US" dirty="0"/>
          </a:p>
          <a:p>
            <a:pPr lvl="0"/>
            <a:r>
              <a:rPr lang="ar-IQ" dirty="0"/>
              <a:t>اتباع الدورات الزراعية طويلة الأمد تدخل فيها محاصيل العائلة النجيلية .</a:t>
            </a:r>
            <a:endParaRPr lang="en-US" dirty="0"/>
          </a:p>
          <a:p>
            <a:pPr lvl="0"/>
            <a:r>
              <a:rPr lang="ar-IQ" dirty="0"/>
              <a:t>المحافظة على توازن العناصر الغذائية الرئيسية , إذ لوحظ إن انخفاض نسبة النتروجين و إرتفاع نسبة البوتاسيوم يخفضان من وطأة المرض و يقلل سرعة تطوره داخـــل النبات </a:t>
            </a:r>
            <a:r>
              <a:rPr lang="ar-IQ" dirty="0" smtClean="0"/>
              <a:t>.</a:t>
            </a:r>
          </a:p>
          <a:p>
            <a:pPr lvl="0"/>
            <a:endParaRPr lang="en-US" dirty="0"/>
          </a:p>
          <a:p>
            <a:pPr algn="ctr"/>
            <a:r>
              <a:rPr lang="ar-IQ" b="1" dirty="0"/>
              <a:t>تعقد الجذور النيماتودي </a:t>
            </a:r>
            <a:r>
              <a:rPr lang="en-US" b="1" dirty="0"/>
              <a:t>Rot Knot</a:t>
            </a:r>
            <a:endParaRPr lang="en-US" dirty="0"/>
          </a:p>
          <a:p>
            <a:r>
              <a:rPr lang="ar-IQ" b="1" dirty="0"/>
              <a:t>الأعراض : </a:t>
            </a:r>
            <a:r>
              <a:rPr lang="ar-IQ" dirty="0"/>
              <a:t>تنحصر الأعراض المميزة لهذا المرض على المجموع الجذري إذ تظهر بشكل أورام أو انتفاخات في عدة مواقع على شكل عقد مختلفة الأحجام لهذا سمي بمرض تعقد الجذور , تنعكس الأعراض المرضية على المجموع الخضري بعد إصابة المجموع الجذري فيظهر النبات متقزم ضعيف النمو لا يصل إلى الحجم الطبيعي للنبات السليم مع ظهور أعراض نقص العناصر المختلفة .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16699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54842"/>
            <a:ext cx="8946541" cy="5893557"/>
          </a:xfrm>
        </p:spPr>
        <p:txBody>
          <a:bodyPr/>
          <a:lstStyle/>
          <a:p>
            <a:r>
              <a:rPr lang="ar-IQ" dirty="0" smtClean="0"/>
              <a:t>المسبب </a:t>
            </a:r>
            <a:r>
              <a:rPr lang="ar-IQ" dirty="0"/>
              <a:t>: يتسبب عن عدة أنواع من النيماتودا التابعة لجنس </a:t>
            </a:r>
            <a:r>
              <a:rPr lang="en-US" i="1" dirty="0" err="1"/>
              <a:t>Meliodogyne</a:t>
            </a:r>
            <a:r>
              <a:rPr lang="en-US" dirty="0"/>
              <a:t> sp</a:t>
            </a:r>
            <a:r>
              <a:rPr lang="en-US" dirty="0" smtClean="0"/>
              <a:t>.</a:t>
            </a:r>
          </a:p>
          <a:p>
            <a:r>
              <a:rPr lang="ar-IQ" b="1" dirty="0"/>
              <a:t>المكافحة :</a:t>
            </a:r>
            <a:endParaRPr lang="en-US" dirty="0"/>
          </a:p>
          <a:p>
            <a:pPr lvl="0"/>
            <a:r>
              <a:rPr lang="ar-IQ" dirty="0"/>
              <a:t>استخدام مبيدي </a:t>
            </a:r>
            <a:r>
              <a:rPr lang="en-US" dirty="0" err="1"/>
              <a:t>Furdan</a:t>
            </a:r>
            <a:r>
              <a:rPr lang="ar-IQ" dirty="0"/>
              <a:t> و </a:t>
            </a:r>
            <a:r>
              <a:rPr lang="en-US" dirty="0" err="1"/>
              <a:t>Nemacure</a:t>
            </a:r>
            <a:r>
              <a:rPr lang="ar-IQ" dirty="0"/>
              <a:t> .</a:t>
            </a:r>
            <a:endParaRPr lang="en-US" dirty="0"/>
          </a:p>
          <a:p>
            <a:pPr lvl="0"/>
            <a:r>
              <a:rPr lang="ar-IQ" dirty="0"/>
              <a:t>تعقيم تربة المشاتل بالبسترة الشمسية أو بالمبيدات الجهازية مثل البازميد .</a:t>
            </a:r>
            <a:endParaRPr lang="en-US" dirty="0"/>
          </a:p>
          <a:p>
            <a:endParaRPr lang="en-US" dirty="0"/>
          </a:p>
          <a:p>
            <a:pPr algn="ctr"/>
            <a:r>
              <a:rPr lang="ar-IQ" b="1" dirty="0"/>
              <a:t>الصورة توضح الفرق بين الجذور السليمة و المصابة</a:t>
            </a:r>
            <a:endParaRPr lang="en-US" dirty="0"/>
          </a:p>
          <a:p>
            <a:pPr algn="ctr"/>
            <a:endParaRPr lang="ar-IQ" dirty="0"/>
          </a:p>
        </p:txBody>
      </p:sp>
      <p:pic>
        <p:nvPicPr>
          <p:cNvPr id="4" name="صورة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01" y="2242544"/>
            <a:ext cx="7729734" cy="430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86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27546"/>
            <a:ext cx="8946541" cy="592085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algn="ctr"/>
            <a:r>
              <a:rPr lang="ar-IQ" b="1" dirty="0"/>
              <a:t>تجعد والتفاف أوراق الطماطة الفايروسي </a:t>
            </a:r>
            <a:r>
              <a:rPr lang="en-US" b="1" dirty="0"/>
              <a:t>Tomato Yellow Leaf Curl Virus (TYLCV)</a:t>
            </a:r>
            <a:endParaRPr lang="en-US" dirty="0"/>
          </a:p>
          <a:p>
            <a:r>
              <a:rPr lang="ar-IQ" b="1" dirty="0"/>
              <a:t>الأعراض : </a:t>
            </a:r>
            <a:r>
              <a:rPr lang="ar-IQ" dirty="0"/>
              <a:t>تبدأ الأعراض بظهور اصفرار على القمم النامية و تجعد الأوراق و تقزم النبات و التفاف الأوراق و تؤدي الإصابة الى عقم الأزهار و عدم تكون الثمار و إذا تكونت الثمار تكون صغيرة الحجم و ليس لها قيمة غذائية .</a:t>
            </a:r>
            <a:endParaRPr lang="en-US" dirty="0"/>
          </a:p>
          <a:p>
            <a:r>
              <a:rPr lang="ar-IQ" dirty="0"/>
              <a:t>المسبب : الفايروس </a:t>
            </a:r>
            <a:r>
              <a:rPr lang="en-US" b="1" dirty="0"/>
              <a:t>Tomato Yellow Leaf Curl Virus (TYLCV)</a:t>
            </a:r>
            <a:r>
              <a:rPr lang="ar-IQ" dirty="0"/>
              <a:t> من الفايروسات عديدة الأوجه صغير الحجم , ينتقل بواسطة الذبابة البيضاء </a:t>
            </a:r>
            <a:r>
              <a:rPr lang="en-US" i="1" dirty="0" err="1"/>
              <a:t>Bemisia</a:t>
            </a:r>
            <a:r>
              <a:rPr lang="en-US" dirty="0"/>
              <a:t> </a:t>
            </a:r>
            <a:r>
              <a:rPr lang="en-US" i="1" dirty="0" err="1"/>
              <a:t>tabaci</a:t>
            </a:r>
            <a:r>
              <a:rPr lang="ar-IQ" dirty="0"/>
              <a:t> إذ تقوم الحشرة بنقل الفايروس من الأدغال </a:t>
            </a:r>
            <a:r>
              <a:rPr lang="ar-IQ" dirty="0" smtClean="0"/>
              <a:t>.</a:t>
            </a:r>
          </a:p>
          <a:p>
            <a:r>
              <a:rPr lang="ar-IQ" b="1" dirty="0"/>
              <a:t>المكافحة :</a:t>
            </a:r>
            <a:endParaRPr lang="en-US" dirty="0"/>
          </a:p>
          <a:p>
            <a:pPr lvl="0"/>
            <a:r>
              <a:rPr lang="ar-IQ" dirty="0"/>
              <a:t>مكافحة الأدغال و الحشرات الناقلة .</a:t>
            </a:r>
            <a:endParaRPr lang="en-US" dirty="0"/>
          </a:p>
          <a:p>
            <a:pPr lvl="0"/>
            <a:r>
              <a:rPr lang="ar-IQ" dirty="0"/>
              <a:t>استخدام المصائد الصفراء اللاصقة .</a:t>
            </a:r>
            <a:endParaRPr lang="en-US" dirty="0"/>
          </a:p>
          <a:p>
            <a:pPr lvl="0"/>
            <a:r>
              <a:rPr lang="ar-IQ" dirty="0"/>
              <a:t>زراعة خطوط من الشعير و الذرة حول حواف الحقل .</a:t>
            </a:r>
            <a:endParaRPr lang="en-US" dirty="0"/>
          </a:p>
          <a:p>
            <a:r>
              <a:rPr lang="ar-IQ" b="1" dirty="0"/>
              <a:t> </a:t>
            </a:r>
            <a:endParaRPr lang="en-US" dirty="0"/>
          </a:p>
          <a:p>
            <a:endParaRPr lang="ar-IQ" dirty="0" smtClean="0"/>
          </a:p>
          <a:p>
            <a:endParaRPr lang="en-US" dirty="0"/>
          </a:p>
          <a:p>
            <a:endParaRPr lang="ar-IQ" dirty="0"/>
          </a:p>
        </p:txBody>
      </p:sp>
      <p:pic>
        <p:nvPicPr>
          <p:cNvPr id="4" name="صورة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70" y="3192438"/>
            <a:ext cx="4299045" cy="333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33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32012"/>
            <a:ext cx="8946541" cy="6016387"/>
          </a:xfrm>
        </p:spPr>
        <p:txBody>
          <a:bodyPr/>
          <a:lstStyle/>
          <a:p>
            <a:pPr algn="ctr"/>
            <a:r>
              <a:rPr lang="ar-IQ" b="1" dirty="0" smtClean="0"/>
              <a:t>البياض </a:t>
            </a:r>
            <a:r>
              <a:rPr lang="ar-IQ" b="1" dirty="0"/>
              <a:t>الدقيقي على القرعيات </a:t>
            </a:r>
            <a:r>
              <a:rPr lang="en-US" b="1" dirty="0"/>
              <a:t>Powdery Mildew of Cucurbits</a:t>
            </a:r>
            <a:endParaRPr lang="en-US" dirty="0"/>
          </a:p>
          <a:p>
            <a:r>
              <a:rPr lang="ar-IQ" b="1" dirty="0"/>
              <a:t>الأعراض : </a:t>
            </a:r>
            <a:r>
              <a:rPr lang="ar-IQ" dirty="0"/>
              <a:t>تظهر الأعراض بشكل بقع صغيرة بيضاء على الأوراق المسنة و منها تنتشر إلى الأوراق الحديثة و تظهر مثل هذه البقع أيضا" على الأنصال و أعناق الاوراق و على السيقان و الثمار الصغيرة . إن البقع البيضاء الصغيرة الحجم تكبر تدريجيا" و تتسع و تتصل البقع مع بعضها حتى تغطي النبات بالكامل بمادة بيضاء دقيقية المظهر (تشبه الطحين) و التي هي عبارة عن الغزل الفطري (المايسيليوم) و الحوامل الكونيدية للفطر الممرض .</a:t>
            </a:r>
            <a:endParaRPr lang="en-US" dirty="0"/>
          </a:p>
          <a:p>
            <a:r>
              <a:rPr lang="ar-IQ" dirty="0"/>
              <a:t>المسبب : الفطرين </a:t>
            </a:r>
            <a:r>
              <a:rPr lang="en-US" i="1" dirty="0" err="1"/>
              <a:t>Erysiphe</a:t>
            </a:r>
            <a:r>
              <a:rPr lang="en-US" dirty="0"/>
              <a:t> </a:t>
            </a:r>
            <a:r>
              <a:rPr lang="en-US" i="1" dirty="0" err="1"/>
              <a:t>cichoracearum</a:t>
            </a:r>
            <a:endParaRPr lang="en-US" dirty="0"/>
          </a:p>
          <a:p>
            <a:r>
              <a:rPr lang="en-US" i="1" dirty="0" err="1"/>
              <a:t>Sphaerotheca</a:t>
            </a:r>
            <a:r>
              <a:rPr lang="en-US" dirty="0"/>
              <a:t> </a:t>
            </a:r>
            <a:r>
              <a:rPr lang="en-US" i="1" dirty="0" err="1"/>
              <a:t>fuligeni</a:t>
            </a:r>
            <a:r>
              <a:rPr lang="en-US" dirty="0"/>
              <a:t>                           </a:t>
            </a:r>
            <a:endParaRPr lang="ar-IQ" dirty="0" smtClean="0"/>
          </a:p>
          <a:p>
            <a:r>
              <a:rPr lang="ar-IQ" b="1" dirty="0"/>
              <a:t>المكافحة : </a:t>
            </a:r>
            <a:endParaRPr lang="en-US" dirty="0"/>
          </a:p>
          <a:p>
            <a:pPr lvl="0"/>
            <a:r>
              <a:rPr lang="ar-IQ" dirty="0"/>
              <a:t>استخدام المبيدات الجهازية مثل مبيد البنليت بمقدار 1 غم/لتر , </a:t>
            </a:r>
            <a:endParaRPr lang="ar-IQ" dirty="0" smtClean="0"/>
          </a:p>
          <a:p>
            <a:pPr lvl="0"/>
            <a:r>
              <a:rPr lang="ar-IQ" dirty="0" smtClean="0"/>
              <a:t>مع </a:t>
            </a:r>
            <a:r>
              <a:rPr lang="ar-IQ" dirty="0"/>
              <a:t>تكرار الرش كل أسبوعين .</a:t>
            </a:r>
            <a:endParaRPr lang="en-US" dirty="0"/>
          </a:p>
          <a:p>
            <a:pPr lvl="0"/>
            <a:r>
              <a:rPr lang="ar-IQ" dirty="0"/>
              <a:t>استخدام مبيد التوبسن 88 و توباز .</a:t>
            </a:r>
            <a:endParaRPr lang="en-US" dirty="0"/>
          </a:p>
          <a:p>
            <a:pPr lvl="0"/>
            <a:r>
              <a:rPr lang="ar-IQ" dirty="0"/>
              <a:t>استخدام المبيد المتخصص للبياض الدقيقي (الروبيكان) .</a:t>
            </a:r>
            <a:endParaRPr lang="en-US" dirty="0"/>
          </a:p>
          <a:p>
            <a:endParaRPr lang="en-US" dirty="0"/>
          </a:p>
          <a:p>
            <a:endParaRPr lang="ar-IQ" dirty="0"/>
          </a:p>
        </p:txBody>
      </p:sp>
      <p:pic>
        <p:nvPicPr>
          <p:cNvPr id="4" name="صورة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840" y="2434988"/>
            <a:ext cx="5324784" cy="330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10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86604"/>
            <a:ext cx="8946541" cy="5961796"/>
          </a:xfrm>
        </p:spPr>
        <p:txBody>
          <a:bodyPr/>
          <a:lstStyle/>
          <a:p>
            <a:r>
              <a:rPr lang="ar-IQ" dirty="0"/>
              <a:t> </a:t>
            </a:r>
            <a:endParaRPr lang="en-US" dirty="0"/>
          </a:p>
          <a:p>
            <a:pPr algn="ctr"/>
            <a:r>
              <a:rPr lang="ar-IQ" b="1" dirty="0"/>
              <a:t>البياض الزغبي على القرعيات </a:t>
            </a:r>
            <a:r>
              <a:rPr lang="en-US" b="1" dirty="0"/>
              <a:t>Downy Mildew of Cucurbits</a:t>
            </a:r>
            <a:endParaRPr lang="en-US" dirty="0"/>
          </a:p>
          <a:p>
            <a:r>
              <a:rPr lang="ar-IQ" b="1" dirty="0"/>
              <a:t>الأعراض : </a:t>
            </a:r>
            <a:r>
              <a:rPr lang="ar-IQ" dirty="0"/>
              <a:t>تظهر بقع صفراء أو خضراء فاتحة على السطح العلوي للأوراق تتحول تدريجيا" إلى اللون البني يقابلها على السطح السفلي نمو زغبي مزرق .</a:t>
            </a:r>
            <a:endParaRPr lang="en-US" dirty="0"/>
          </a:p>
          <a:p>
            <a:r>
              <a:rPr lang="ar-IQ" dirty="0"/>
              <a:t>المسبب : الفطر</a:t>
            </a:r>
            <a:r>
              <a:rPr lang="en-US" i="1" dirty="0" err="1"/>
              <a:t>Pseudoperonospora</a:t>
            </a:r>
            <a:r>
              <a:rPr lang="en-US" dirty="0"/>
              <a:t> </a:t>
            </a:r>
            <a:r>
              <a:rPr lang="en-US" i="1" dirty="0" err="1"/>
              <a:t>cubensis</a:t>
            </a:r>
            <a:r>
              <a:rPr lang="en-US" dirty="0"/>
              <a:t> </a:t>
            </a:r>
            <a:r>
              <a:rPr lang="ar-IQ" dirty="0"/>
              <a:t> من الفطريات البيضية , يكون حوامل سبورانجية أحادية أو ثنائية التفرع و يكون سبورات متحركة </a:t>
            </a:r>
            <a:r>
              <a:rPr lang="ar-IQ" dirty="0" smtClean="0"/>
              <a:t>.</a:t>
            </a:r>
          </a:p>
          <a:p>
            <a:r>
              <a:rPr lang="ar-IQ" b="1" dirty="0"/>
              <a:t>المكافحة :</a:t>
            </a:r>
            <a:endParaRPr lang="en-US" dirty="0"/>
          </a:p>
          <a:p>
            <a:pPr lvl="0"/>
            <a:r>
              <a:rPr lang="ar-IQ" dirty="0"/>
              <a:t>استخدام مبيد </a:t>
            </a:r>
            <a:r>
              <a:rPr lang="en-US" dirty="0" err="1"/>
              <a:t>Ridomil</a:t>
            </a:r>
            <a:r>
              <a:rPr lang="en-US" dirty="0"/>
              <a:t> M-45</a:t>
            </a:r>
            <a:r>
              <a:rPr lang="ar-IQ" dirty="0"/>
              <a:t> بمقدار 2.5 غم/لتر .</a:t>
            </a:r>
            <a:endParaRPr lang="en-US" dirty="0"/>
          </a:p>
          <a:p>
            <a:pPr lvl="0"/>
            <a:r>
              <a:rPr lang="ar-IQ" dirty="0"/>
              <a:t>استخدام مبيد </a:t>
            </a:r>
            <a:r>
              <a:rPr lang="en-US" dirty="0" err="1"/>
              <a:t>Ridomil</a:t>
            </a:r>
            <a:r>
              <a:rPr lang="en-US" dirty="0"/>
              <a:t> gold MZ-42</a:t>
            </a:r>
            <a:r>
              <a:rPr lang="ar-IQ" dirty="0"/>
              <a:t> بمقدار 1.5 غم/لتر .</a:t>
            </a:r>
            <a:endParaRPr lang="en-US" dirty="0"/>
          </a:p>
          <a:p>
            <a:endParaRPr lang="en-US" dirty="0"/>
          </a:p>
          <a:p>
            <a:endParaRPr lang="ar-IQ" dirty="0"/>
          </a:p>
        </p:txBody>
      </p:sp>
      <p:pic>
        <p:nvPicPr>
          <p:cNvPr id="4" name="صورة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66" y="3078201"/>
            <a:ext cx="3775809" cy="317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04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</TotalTime>
  <Words>658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Ion</vt:lpstr>
      <vt:lpstr>مبادئ وقاية عملي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مبادئ وقاية عملي</dc:title>
  <dc:creator>City Centre</dc:creator>
  <cp:lastModifiedBy>City Centre</cp:lastModifiedBy>
  <cp:revision>22</cp:revision>
  <dcterms:created xsi:type="dcterms:W3CDTF">2018-03-09T07:24:07Z</dcterms:created>
  <dcterms:modified xsi:type="dcterms:W3CDTF">2018-03-09T07:41:48Z</dcterms:modified>
</cp:coreProperties>
</file>